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80" r:id="rId5"/>
    <p:sldId id="260" r:id="rId6"/>
    <p:sldId id="261" r:id="rId7"/>
    <p:sldId id="262" r:id="rId8"/>
    <p:sldId id="263" r:id="rId9"/>
    <p:sldId id="276" r:id="rId10"/>
    <p:sldId id="264" r:id="rId11"/>
    <p:sldId id="259" r:id="rId12"/>
    <p:sldId id="277" r:id="rId13"/>
    <p:sldId id="275" r:id="rId14"/>
    <p:sldId id="286" r:id="rId15"/>
    <p:sldId id="287" r:id="rId16"/>
    <p:sldId id="266" r:id="rId17"/>
    <p:sldId id="267" r:id="rId18"/>
    <p:sldId id="301" r:id="rId19"/>
    <p:sldId id="268" r:id="rId20"/>
    <p:sldId id="288" r:id="rId21"/>
    <p:sldId id="299" r:id="rId22"/>
    <p:sldId id="269" r:id="rId23"/>
    <p:sldId id="291" r:id="rId24"/>
    <p:sldId id="284" r:id="rId25"/>
    <p:sldId id="282" r:id="rId26"/>
    <p:sldId id="289" r:id="rId27"/>
    <p:sldId id="290" r:id="rId28"/>
    <p:sldId id="283" r:id="rId29"/>
    <p:sldId id="294" r:id="rId30"/>
    <p:sldId id="285" r:id="rId31"/>
    <p:sldId id="278" r:id="rId32"/>
    <p:sldId id="300" r:id="rId33"/>
    <p:sldId id="271" r:id="rId34"/>
    <p:sldId id="272" r:id="rId35"/>
    <p:sldId id="273" r:id="rId36"/>
    <p:sldId id="274" r:id="rId37"/>
    <p:sldId id="279" r:id="rId38"/>
    <p:sldId id="295" r:id="rId39"/>
    <p:sldId id="296" r:id="rId40"/>
    <p:sldId id="297" r:id="rId41"/>
    <p:sldId id="298" r:id="rId42"/>
    <p:sldId id="302" r:id="rId4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9201" autoAdjust="0"/>
  </p:normalViewPr>
  <p:slideViewPr>
    <p:cSldViewPr snapToGrid="0" snapToObjects="1">
      <p:cViewPr varScale="1">
        <p:scale>
          <a:sx n="130" d="100"/>
          <a:sy n="130" d="100"/>
        </p:scale>
        <p:origin x="-1024" y="-11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3FDAB-E541-7949-B927-B9ECD47E27FF}" type="datetimeFigureOut">
              <a:rPr lang="en-US" smtClean="0"/>
              <a:t>7/25/11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04540-4698-E04A-B22A-42BDED05A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6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utilitie</a:t>
            </a:r>
            <a:r>
              <a:rPr lang="en-US" baseline="0" dirty="0" smtClean="0"/>
              <a:t>s I use to track down what is the bottleneck for applications – I use </a:t>
            </a:r>
            <a:r>
              <a:rPr lang="en-US" baseline="0" dirty="0" err="1" smtClean="0"/>
              <a:t>dstat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htop</a:t>
            </a:r>
            <a:r>
              <a:rPr lang="en-US" baseline="0" dirty="0" smtClean="0"/>
              <a:t>, and </a:t>
            </a:r>
            <a:r>
              <a:rPr lang="en-US" baseline="0" dirty="0" err="1" smtClean="0"/>
              <a:t>strace</a:t>
            </a:r>
            <a:r>
              <a:rPr lang="en-US" baseline="0" dirty="0" smtClean="0"/>
              <a:t> a lot.  I will use time for a quick test to see if how much system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user time an application is using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04540-4698-E04A-B22A-42BDED05A5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2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Cpu</a:t>
            </a:r>
            <a:r>
              <a:rPr lang="en-US" dirty="0" smtClean="0"/>
              <a:t> is the bottle</a:t>
            </a:r>
            <a:r>
              <a:rPr lang="en-US" baseline="0" dirty="0" smtClean="0"/>
              <a:t>neck for apache traffic server in this example – network is about ¼ of the </a:t>
            </a:r>
            <a:r>
              <a:rPr lang="en-US" baseline="0" dirty="0" err="1" smtClean="0"/>
              <a:t>nic</a:t>
            </a:r>
            <a:r>
              <a:rPr lang="en-US" baseline="0" dirty="0" smtClean="0"/>
              <a:t> and hardly any disk </a:t>
            </a:r>
            <a:r>
              <a:rPr lang="en-US" baseline="0" dirty="0" err="1" smtClean="0"/>
              <a:t>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04540-4698-E04A-B22A-42BDED05A5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3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your application looks similar to this it is pointless to optimize the code – 4% CPU used and 2% user – think about NIC bonding or 10gige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04540-4698-E04A-B22A-42BDED05A5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76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0" dirty="0" smtClean="0"/>
              <a:t> things to note– disk writes are a bottleneck and we are using 7 to 9 times as much system time then user time – again pointless to optimize code if you are bottlenecked on hardware – think about a better raid, </a:t>
            </a:r>
            <a:r>
              <a:rPr lang="en-US" baseline="0" dirty="0" err="1" smtClean="0"/>
              <a:t>ssds</a:t>
            </a:r>
            <a:r>
              <a:rPr lang="en-US" baseline="0" dirty="0" smtClean="0"/>
              <a:t>, or compression before writing to 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04540-4698-E04A-B22A-42BDED05A5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38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8x system over user and writes are down</a:t>
            </a:r>
            <a:r>
              <a:rPr lang="en-US" baseline="0" dirty="0" smtClean="0"/>
              <a:t> from ~175MB/</a:t>
            </a:r>
            <a:r>
              <a:rPr lang="en-US" baseline="0" dirty="0" smtClean="0"/>
              <a:t>sec</a:t>
            </a:r>
          </a:p>
          <a:p>
            <a:r>
              <a:rPr lang="en-US" baseline="0" dirty="0" smtClean="0"/>
              <a:t>Story about boost logging – memory allocation &amp; small writes even on separate writer thread</a:t>
            </a:r>
          </a:p>
          <a:p>
            <a:r>
              <a:rPr lang="en-US" baseline="0" dirty="0" smtClean="0"/>
              <a:t>Story about interleaving small writes in the kernel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04540-4698-E04A-B22A-42BDED05A5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16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Performance change is exaggerated </a:t>
            </a:r>
            <a:r>
              <a:rPr lang="en-US" baseline="0" dirty="0" smtClean="0"/>
              <a:t>because of the number of system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04540-4698-E04A-B22A-42BDED05A5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23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(7/25/11 21:01) -----</a:t>
            </a:r>
          </a:p>
          <a:p>
            <a:r>
              <a:rPr lang="en-US"/>
              <a:t>Doesn't effect user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04540-4698-E04A-B22A-42BDED05A5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50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04540-4698-E04A-B22A-42BDED05A5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1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Really didn’t slow down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</a:t>
            </a:r>
            <a:r>
              <a:rPr lang="en-US" baseline="0" dirty="0" smtClean="0"/>
              <a:t> much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04540-4698-E04A-B22A-42BDED05A5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AD09-0501-1C49-B23A-CF87B3DA76B9}" type="datetimeFigureOut">
              <a:rPr lang="en-US" smtClean="0"/>
              <a:t>7/25/11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813-EDEF-C44B-8678-7C42BFA7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9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AD09-0501-1C49-B23A-CF87B3DA76B9}" type="datetimeFigureOut">
              <a:rPr lang="en-US" smtClean="0"/>
              <a:t>7/25/11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813-EDEF-C44B-8678-7C42BFA7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9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AD09-0501-1C49-B23A-CF87B3DA76B9}" type="datetimeFigureOut">
              <a:rPr lang="en-US" smtClean="0"/>
              <a:t>7/25/11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813-EDEF-C44B-8678-7C42BFA7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4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AD09-0501-1C49-B23A-CF87B3DA76B9}" type="datetimeFigureOut">
              <a:rPr lang="en-US" smtClean="0"/>
              <a:t>7/25/11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813-EDEF-C44B-8678-7C42BFA7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1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AD09-0501-1C49-B23A-CF87B3DA76B9}" type="datetimeFigureOut">
              <a:rPr lang="en-US" smtClean="0"/>
              <a:t>7/25/11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813-EDEF-C44B-8678-7C42BFA7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AD09-0501-1C49-B23A-CF87B3DA76B9}" type="datetimeFigureOut">
              <a:rPr lang="en-US" smtClean="0"/>
              <a:t>7/25/11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813-EDEF-C44B-8678-7C42BFA7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4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AD09-0501-1C49-B23A-CF87B3DA76B9}" type="datetimeFigureOut">
              <a:rPr lang="en-US" smtClean="0"/>
              <a:t>7/25/11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813-EDEF-C44B-8678-7C42BFA7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7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AD09-0501-1C49-B23A-CF87B3DA76B9}" type="datetimeFigureOut">
              <a:rPr lang="en-US" smtClean="0"/>
              <a:t>7/25/11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813-EDEF-C44B-8678-7C42BFA7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AD09-0501-1C49-B23A-CF87B3DA76B9}" type="datetimeFigureOut">
              <a:rPr lang="en-US" smtClean="0"/>
              <a:t>7/25/11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813-EDEF-C44B-8678-7C42BFA7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7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AD09-0501-1C49-B23A-CF87B3DA76B9}" type="datetimeFigureOut">
              <a:rPr lang="en-US" smtClean="0"/>
              <a:t>7/25/11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813-EDEF-C44B-8678-7C42BFA7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2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AD09-0501-1C49-B23A-CF87B3DA76B9}" type="datetimeFigureOut">
              <a:rPr lang="en-US" smtClean="0"/>
              <a:t>7/25/11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813-EDEF-C44B-8678-7C42BFA7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4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AD09-0501-1C49-B23A-CF87B3DA76B9}" type="datetimeFigureOut">
              <a:rPr lang="en-US" smtClean="0"/>
              <a:t>7/25/11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F1813-EDEF-C44B-8678-7C42BFA7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1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wiki.apache.org/TS/profiling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htop.sourceforge.net/" TargetMode="External"/><Relationship Id="rId4" Type="http://schemas.openxmlformats.org/officeDocument/2006/relationships/hyperlink" Target="http://oprofile.sourceforge.net/news/" TargetMode="External"/><Relationship Id="rId5" Type="http://schemas.openxmlformats.org/officeDocument/2006/relationships/hyperlink" Target="http://code.google.com/p/google-perftools/" TargetMode="External"/><Relationship Id="rId6" Type="http://schemas.openxmlformats.org/officeDocument/2006/relationships/hyperlink" Target="http://valgrind.org/docs/manual/cl-manual.html" TargetMode="External"/><Relationship Id="rId7" Type="http://schemas.openxmlformats.org/officeDocument/2006/relationships/hyperlink" Target="http://kcachegrind.sourceforge.net/html/Hom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g.wieers.com/home-made/dstat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247"/>
            <a:ext cx="7772400" cy="1564492"/>
          </a:xfrm>
        </p:spPr>
        <p:txBody>
          <a:bodyPr>
            <a:normAutofit/>
          </a:bodyPr>
          <a:lstStyle/>
          <a:p>
            <a:r>
              <a:rPr lang="en-US" dirty="0" smtClean="0"/>
              <a:t>Profiling and Detecting Bottlenecks in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11740"/>
            <a:ext cx="6400800" cy="12515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Bryan Call</a:t>
            </a:r>
          </a:p>
          <a:p>
            <a:r>
              <a:rPr lang="en-US" dirty="0" smtClean="0"/>
              <a:t>OSCON 2011</a:t>
            </a:r>
          </a:p>
          <a:p>
            <a:r>
              <a:rPr lang="en-US" dirty="0" smtClean="0"/>
              <a:t>Yahoo! Engineer and Apache </a:t>
            </a:r>
            <a:r>
              <a:rPr lang="en-US" dirty="0" err="1" smtClean="0"/>
              <a:t>Commiter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3" y="4906135"/>
            <a:ext cx="978172" cy="342995"/>
          </a:xfrm>
          <a:prstGeom prst="rect">
            <a:avLst/>
          </a:prstGeom>
        </p:spPr>
      </p:pic>
      <p:pic>
        <p:nvPicPr>
          <p:cNvPr id="5" name="Picture 4" descr="kcachegri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86" y="4646636"/>
            <a:ext cx="2475517" cy="763874"/>
          </a:xfrm>
          <a:prstGeom prst="rect">
            <a:avLst/>
          </a:prstGeom>
        </p:spPr>
      </p:pic>
      <p:pic>
        <p:nvPicPr>
          <p:cNvPr id="6" name="Picture 5" descr="oprofi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3" y="3766952"/>
            <a:ext cx="2880435" cy="573221"/>
          </a:xfrm>
          <a:prstGeom prst="rect">
            <a:avLst/>
          </a:prstGeom>
        </p:spPr>
      </p:pic>
      <p:pic>
        <p:nvPicPr>
          <p:cNvPr id="7" name="Picture 6" descr="valgri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42" y="3558539"/>
            <a:ext cx="1306086" cy="1085056"/>
          </a:xfrm>
          <a:prstGeom prst="rect">
            <a:avLst/>
          </a:prstGeom>
        </p:spPr>
      </p:pic>
      <p:pic>
        <p:nvPicPr>
          <p:cNvPr id="8" name="Picture 7" descr="profil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50" y="3831373"/>
            <a:ext cx="3018475" cy="41191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929469" y="3059292"/>
            <a:ext cx="73345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top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02" y="4906135"/>
            <a:ext cx="3906257" cy="37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dstat</a:t>
            </a:r>
            <a:r>
              <a:rPr lang="en-US" dirty="0" smtClean="0"/>
              <a:t> Example – CPU bottleneck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736214" y="4426594"/>
            <a:ext cx="386511" cy="59571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Apache Traffic Server – 470B objects in cache</a:t>
            </a:r>
            <a:endParaRPr lang="en-US" dirty="0"/>
          </a:p>
        </p:txBody>
      </p:sp>
      <p:pic>
        <p:nvPicPr>
          <p:cNvPr id="6" name="Content Placeholder 5" descr="dstat_a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419" b="-37419"/>
          <a:stretch>
            <a:fillRect/>
          </a:stretch>
        </p:blipFill>
        <p:spPr>
          <a:xfrm>
            <a:off x="457200" y="1333500"/>
            <a:ext cx="8229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1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 Your </a:t>
            </a:r>
            <a:r>
              <a:rPr lang="en-US" dirty="0"/>
              <a:t>W</a:t>
            </a:r>
            <a:r>
              <a:rPr lang="en-US" dirty="0" smtClean="0"/>
              <a:t>orkload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the workload can change the bottleneck</a:t>
            </a:r>
          </a:p>
        </p:txBody>
      </p:sp>
      <p:pic>
        <p:nvPicPr>
          <p:cNvPr id="6" name="Picture 5" descr="my_work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85" y="2167086"/>
            <a:ext cx="4088951" cy="31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1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dstat</a:t>
            </a:r>
            <a:r>
              <a:rPr lang="en-US" dirty="0" smtClean="0"/>
              <a:t> Example – Network bottleneck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Apache Traffic Server – 200KB object in cache</a:t>
            </a:r>
            <a:endParaRPr lang="en-US" dirty="0"/>
          </a:p>
        </p:txBody>
      </p:sp>
      <p:pic>
        <p:nvPicPr>
          <p:cNvPr id="8" name="Content Placeholder 5" descr="dstat_ats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211" b="-37211"/>
          <a:stretch>
            <a:fillRect/>
          </a:stretch>
        </p:blipFill>
        <p:spPr>
          <a:xfrm>
            <a:off x="457200" y="1485900"/>
            <a:ext cx="8229600" cy="3771636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5401966" y="4573841"/>
            <a:ext cx="386511" cy="59571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1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stat</a:t>
            </a:r>
            <a:r>
              <a:rPr lang="en-US" dirty="0" smtClean="0"/>
              <a:t> Example – Disk bottleneck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3773094" y="4509420"/>
            <a:ext cx="386511" cy="59571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d</a:t>
            </a:r>
            <a:r>
              <a:rPr lang="en-US" dirty="0" smtClean="0"/>
              <a:t> - /</a:t>
            </a:r>
            <a:r>
              <a:rPr lang="en-US" dirty="0" err="1" smtClean="0"/>
              <a:t>dev</a:t>
            </a:r>
            <a:r>
              <a:rPr lang="en-US" dirty="0" smtClean="0"/>
              <a:t>/zero to raid0 (two drives)</a:t>
            </a:r>
            <a:endParaRPr lang="en-US" dirty="0"/>
          </a:p>
        </p:txBody>
      </p:sp>
      <p:pic>
        <p:nvPicPr>
          <p:cNvPr id="7" name="Content Placeholder 3" descr="dstat_d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753" b="-43753"/>
          <a:stretch>
            <a:fillRect/>
          </a:stretch>
        </p:blipFill>
        <p:spPr>
          <a:xfrm>
            <a:off x="457200" y="1485900"/>
            <a:ext cx="8229600" cy="37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2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stat</a:t>
            </a:r>
            <a:r>
              <a:rPr lang="en-US" dirty="0" smtClean="0"/>
              <a:t> Example - </a:t>
            </a:r>
            <a:r>
              <a:rPr lang="en-US" dirty="0" err="1" smtClean="0"/>
              <a:t>syscall</a:t>
            </a:r>
            <a:r>
              <a:rPr lang="en-US" dirty="0" smtClean="0"/>
              <a:t> issue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Writes are too small and can’t max out the disk</a:t>
            </a:r>
            <a:endParaRPr lang="en-US" dirty="0"/>
          </a:p>
        </p:txBody>
      </p:sp>
      <p:pic>
        <p:nvPicPr>
          <p:cNvPr id="6" name="Content Placeholder 3" descr="dstat_dd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679" b="-36679"/>
          <a:stretch>
            <a:fillRect/>
          </a:stretch>
        </p:blipFill>
        <p:spPr>
          <a:xfrm>
            <a:off x="457200" y="1808002"/>
            <a:ext cx="8229600" cy="3771636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901862" y="4891893"/>
            <a:ext cx="386511" cy="59571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3686225" y="4891893"/>
            <a:ext cx="386511" cy="59571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5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strace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 performance ~100MB/sec to 1.1MB/sec</a:t>
            </a:r>
            <a:endParaRPr lang="en-US" dirty="0"/>
          </a:p>
        </p:txBody>
      </p:sp>
      <p:pic>
        <p:nvPicPr>
          <p:cNvPr id="6" name="Content Placeholder 3" descr="strace_d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021" b="-30021"/>
          <a:stretch>
            <a:fillRect/>
          </a:stretch>
        </p:blipFill>
        <p:spPr>
          <a:xfrm>
            <a:off x="457200" y="1821254"/>
            <a:ext cx="8229600" cy="3771636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 rot="16200000">
            <a:off x="6633439" y="3752421"/>
            <a:ext cx="386511" cy="73958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6200000">
            <a:off x="5893853" y="3104169"/>
            <a:ext cx="386511" cy="73958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5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Profiler?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program analysis</a:t>
            </a:r>
          </a:p>
          <a:p>
            <a:r>
              <a:rPr lang="en-US" dirty="0" smtClean="0"/>
              <a:t>Shows</a:t>
            </a:r>
          </a:p>
          <a:p>
            <a:pPr lvl="1"/>
            <a:r>
              <a:rPr lang="en-US" dirty="0" smtClean="0"/>
              <a:t>Frequency of functions called</a:t>
            </a:r>
            <a:endParaRPr lang="en-US" dirty="0" smtClean="0"/>
          </a:p>
          <a:p>
            <a:pPr lvl="1"/>
            <a:r>
              <a:rPr lang="en-US" dirty="0" smtClean="0"/>
              <a:t>Usage of lines in code</a:t>
            </a:r>
            <a:endParaRPr lang="en-US" dirty="0" smtClean="0"/>
          </a:p>
          <a:p>
            <a:pPr lvl="1"/>
            <a:r>
              <a:rPr lang="en-US" dirty="0" smtClean="0"/>
              <a:t>Duration of function calls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7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Profilers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tatistical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oprofile</a:t>
            </a:r>
            <a:r>
              <a:rPr lang="en-US" dirty="0" smtClean="0"/>
              <a:t>, </a:t>
            </a:r>
            <a:r>
              <a:rPr lang="en-US" dirty="0" err="1" smtClean="0"/>
              <a:t>google</a:t>
            </a:r>
            <a:r>
              <a:rPr lang="en-US" dirty="0" smtClean="0"/>
              <a:t> profiler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ood for interactive systems with lots of code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oesn't slow down the application much (1% to 8%)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ixed cost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oesn't take up more CPU as the number of function calls per second increases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9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Profilers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Instrumenting</a:t>
            </a:r>
          </a:p>
          <a:p>
            <a:pPr lvl="1"/>
            <a:r>
              <a:rPr lang="en-US" dirty="0"/>
              <a:t>Examples: </a:t>
            </a:r>
            <a:r>
              <a:rPr lang="en-US" dirty="0" err="1"/>
              <a:t>valgrind's</a:t>
            </a:r>
            <a:r>
              <a:rPr lang="en-US" dirty="0"/>
              <a:t> </a:t>
            </a:r>
            <a:r>
              <a:rPr lang="en-US" dirty="0" err="1"/>
              <a:t>callgrind</a:t>
            </a:r>
            <a:r>
              <a:rPr lang="en-US" dirty="0"/>
              <a:t>, </a:t>
            </a:r>
            <a:r>
              <a:rPr lang="en-US" dirty="0" err="1"/>
              <a:t>gprof</a:t>
            </a:r>
            <a:endParaRPr lang="en-US" dirty="0"/>
          </a:p>
          <a:p>
            <a:pPr lvl="1"/>
            <a:r>
              <a:rPr lang="en-US" dirty="0"/>
              <a:t>More detail (time for each function call)</a:t>
            </a:r>
          </a:p>
          <a:p>
            <a:pPr lvl="1"/>
            <a:r>
              <a:rPr lang="en-US" dirty="0"/>
              <a:t>Can make programs much slower</a:t>
            </a:r>
          </a:p>
          <a:p>
            <a:pPr lvl="1"/>
            <a:r>
              <a:rPr lang="en-US" dirty="0"/>
              <a:t>Good for non-interactive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4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Requires kernel driver, need root access</a:t>
            </a:r>
          </a:p>
          <a:p>
            <a:r>
              <a:rPr lang="en-US" dirty="0" smtClean="0"/>
              <a:t>System wide profiling, profiles everything running</a:t>
            </a:r>
          </a:p>
          <a:p>
            <a:r>
              <a:rPr lang="en-US" dirty="0" smtClean="0"/>
              <a:t>Application doesn’t know about the profiler</a:t>
            </a:r>
          </a:p>
          <a:p>
            <a:r>
              <a:rPr lang="en-US" dirty="0" smtClean="0"/>
              <a:t>Scripts to </a:t>
            </a:r>
            <a:r>
              <a:rPr lang="en-US" dirty="0" smtClean="0"/>
              <a:t>convert </a:t>
            </a:r>
            <a:r>
              <a:rPr lang="en-US" dirty="0" smtClean="0"/>
              <a:t>output for </a:t>
            </a:r>
            <a:r>
              <a:rPr lang="en-US" dirty="0" err="1" smtClean="0"/>
              <a:t>kcachegrind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149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Why profile your code?</a:t>
            </a:r>
          </a:p>
          <a:p>
            <a:r>
              <a:rPr lang="en-US" dirty="0" smtClean="0"/>
              <a:t>Rules of thumb</a:t>
            </a:r>
          </a:p>
          <a:p>
            <a:r>
              <a:rPr lang="en-US" dirty="0" smtClean="0"/>
              <a:t>Profiling pitfalls</a:t>
            </a:r>
          </a:p>
          <a:p>
            <a:r>
              <a:rPr lang="en-US" dirty="0" smtClean="0"/>
              <a:t>Types of bottlenecks</a:t>
            </a:r>
          </a:p>
          <a:p>
            <a:r>
              <a:rPr lang="en-US" dirty="0" smtClean="0"/>
              <a:t>Basic command line tools</a:t>
            </a:r>
          </a:p>
          <a:p>
            <a:r>
              <a:rPr lang="en-US" dirty="0" smtClean="0"/>
              <a:t>What is a profiler?</a:t>
            </a:r>
          </a:p>
          <a:p>
            <a:r>
              <a:rPr lang="en-US" dirty="0" smtClean="0"/>
              <a:t>Types of profilers</a:t>
            </a:r>
          </a:p>
          <a:p>
            <a:r>
              <a:rPr lang="en-US" dirty="0" smtClean="0"/>
              <a:t>Profiling Examples</a:t>
            </a:r>
          </a:p>
          <a:p>
            <a:r>
              <a:rPr lang="en-US" dirty="0" smtClean="0"/>
              <a:t>Ways to improve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Oprofile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Profiling </a:t>
            </a:r>
            <a:r>
              <a:rPr lang="en-US" dirty="0" err="1"/>
              <a:t>ab</a:t>
            </a:r>
            <a:r>
              <a:rPr lang="en-US" dirty="0"/>
              <a:t> (Apache Bench)</a:t>
            </a:r>
          </a:p>
          <a:p>
            <a:r>
              <a:rPr lang="en-US" dirty="0"/>
              <a:t>30K </a:t>
            </a:r>
            <a:r>
              <a:rPr lang="en-US" dirty="0" err="1" smtClean="0"/>
              <a:t>rps</a:t>
            </a:r>
            <a:r>
              <a:rPr lang="en-US" dirty="0" smtClean="0"/>
              <a:t> </a:t>
            </a:r>
            <a:r>
              <a:rPr lang="en-US" dirty="0"/>
              <a:t>with profiler, 32K </a:t>
            </a:r>
            <a:r>
              <a:rPr lang="en-US" dirty="0" err="1" smtClean="0"/>
              <a:t>rps</a:t>
            </a:r>
            <a:r>
              <a:rPr lang="en-US" dirty="0" smtClean="0"/>
              <a:t> without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3" descr="oprofil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713" b="-57713"/>
          <a:stretch>
            <a:fillRect/>
          </a:stretch>
        </p:blipFill>
        <p:spPr>
          <a:xfrm>
            <a:off x="609600" y="2047277"/>
            <a:ext cx="8229600" cy="37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9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Oprofile</a:t>
            </a:r>
            <a:r>
              <a:rPr lang="en-US" dirty="0"/>
              <a:t> Example</a:t>
            </a:r>
          </a:p>
        </p:txBody>
      </p:sp>
      <p:pic>
        <p:nvPicPr>
          <p:cNvPr id="9" name="Content Placeholder 8" descr="oprofile_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46" b="-17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9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Oprofile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3" name="Content Placeholder 2" descr="oprofile_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990" b="-289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65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Oprofile</a:t>
            </a:r>
            <a:r>
              <a:rPr lang="en-US" dirty="0"/>
              <a:t>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Showing everything that was running</a:t>
            </a:r>
            <a:endParaRPr lang="en-US" dirty="0"/>
          </a:p>
        </p:txBody>
      </p:sp>
      <p:pic>
        <p:nvPicPr>
          <p:cNvPr id="7" name="Content Placeholder 3" descr="oprofile_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19" b="-5619"/>
          <a:stretch>
            <a:fillRect/>
          </a:stretch>
        </p:blipFill>
        <p:spPr>
          <a:xfrm>
            <a:off x="457200" y="1817204"/>
            <a:ext cx="8229600" cy="37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7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profiler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in </a:t>
            </a:r>
            <a:r>
              <a:rPr lang="en-US" dirty="0" err="1" smtClean="0"/>
              <a:t>userland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rofiles specific applications, not system wide</a:t>
            </a:r>
          </a:p>
          <a:p>
            <a:r>
              <a:rPr lang="en-US" dirty="0" smtClean="0"/>
              <a:t>Command-line LD_PRELOAD support</a:t>
            </a:r>
          </a:p>
          <a:p>
            <a:r>
              <a:rPr lang="en-US" dirty="0" smtClean="0"/>
              <a:t>Support to build it into your application</a:t>
            </a:r>
          </a:p>
          <a:p>
            <a:r>
              <a:rPr lang="en-US" dirty="0" smtClean="0"/>
              <a:t>Has graphing built in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2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Profiler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Profiling </a:t>
            </a:r>
            <a:r>
              <a:rPr lang="en-US" dirty="0" err="1" smtClean="0"/>
              <a:t>ab</a:t>
            </a:r>
            <a:r>
              <a:rPr lang="en-US" dirty="0" smtClean="0"/>
              <a:t> (Apache Bench)</a:t>
            </a:r>
          </a:p>
          <a:p>
            <a:r>
              <a:rPr lang="en-US" dirty="0" smtClean="0"/>
              <a:t>30K </a:t>
            </a:r>
            <a:r>
              <a:rPr lang="en-US" dirty="0" err="1" smtClean="0"/>
              <a:t>rps</a:t>
            </a:r>
            <a:r>
              <a:rPr lang="en-US" dirty="0" smtClean="0"/>
              <a:t> with profiler, 32K </a:t>
            </a:r>
            <a:r>
              <a:rPr lang="en-US" dirty="0" err="1" smtClean="0"/>
              <a:t>rps</a:t>
            </a:r>
            <a:r>
              <a:rPr lang="en-US" dirty="0" smtClean="0"/>
              <a:t> without </a:t>
            </a:r>
            <a:endParaRPr lang="en-US" dirty="0"/>
          </a:p>
        </p:txBody>
      </p:sp>
      <p:pic>
        <p:nvPicPr>
          <p:cNvPr id="5" name="Content Placeholder 3" descr="profiler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784" b="-161784"/>
          <a:stretch>
            <a:fillRect/>
          </a:stretch>
        </p:blipFill>
        <p:spPr>
          <a:xfrm>
            <a:off x="457200" y="1863219"/>
            <a:ext cx="8229600" cy="37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6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Profiler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 descr="profiler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5" b="-12625"/>
          <a:stretch>
            <a:fillRect/>
          </a:stretch>
        </p:blipFill>
        <p:spPr>
          <a:xfrm>
            <a:off x="457200" y="1577930"/>
            <a:ext cx="8229600" cy="37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Profiler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a diagram of the profile</a:t>
            </a:r>
            <a:endParaRPr lang="en-US" dirty="0"/>
          </a:p>
        </p:txBody>
      </p:sp>
      <p:pic>
        <p:nvPicPr>
          <p:cNvPr id="6" name="Content Placeholder 3" descr="profil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8960" b="-418960"/>
          <a:stretch>
            <a:fillRect/>
          </a:stretch>
        </p:blipFill>
        <p:spPr>
          <a:xfrm>
            <a:off x="457200" y="1485900"/>
            <a:ext cx="8229600" cy="37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95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Profiler Example</a:t>
            </a:r>
            <a:endParaRPr lang="en-US" dirty="0"/>
          </a:p>
        </p:txBody>
      </p:sp>
      <p:pic>
        <p:nvPicPr>
          <p:cNvPr id="5" name="Content Placeholder 4" descr="ab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13" r="-49913"/>
          <a:stretch>
            <a:fillRect/>
          </a:stretch>
        </p:blipFill>
        <p:spPr>
          <a:xfrm>
            <a:off x="0" y="1067535"/>
            <a:ext cx="9144000" cy="4647465"/>
          </a:xfrm>
        </p:spPr>
      </p:pic>
    </p:spTree>
    <p:extLst>
      <p:ext uri="{BB962C8B-B14F-4D97-AF65-F5344CB8AC3E}">
        <p14:creationId xmlns:p14="http://schemas.microsoft.com/office/powerpoint/2010/main" val="377213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Profiler Example</a:t>
            </a:r>
          </a:p>
        </p:txBody>
      </p:sp>
      <p:pic>
        <p:nvPicPr>
          <p:cNvPr id="3" name="Picture 2" descr="ab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60" y="1067537"/>
            <a:ext cx="4253227" cy="464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8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profile your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Better understanding of your application and architecture</a:t>
            </a:r>
          </a:p>
          <a:p>
            <a:r>
              <a:rPr lang="en-US" dirty="0" smtClean="0"/>
              <a:t>Reduced hardware and maintenance costs</a:t>
            </a:r>
          </a:p>
          <a:p>
            <a:pPr lvl="1"/>
            <a:r>
              <a:rPr lang="en-US" dirty="0" smtClean="0"/>
              <a:t>Less hardware to setup and maintain</a:t>
            </a:r>
          </a:p>
          <a:p>
            <a:r>
              <a:rPr lang="en-US" dirty="0" smtClean="0"/>
              <a:t>Learn </a:t>
            </a:r>
            <a:r>
              <a:rPr lang="en-US" dirty="0" smtClean="0"/>
              <a:t>how to be a better coder</a:t>
            </a:r>
          </a:p>
          <a:p>
            <a:r>
              <a:rPr lang="en-US" dirty="0"/>
              <a:t>L</a:t>
            </a:r>
            <a:r>
              <a:rPr lang="en-US" dirty="0" smtClean="0"/>
              <a:t>ook </a:t>
            </a:r>
            <a:r>
              <a:rPr lang="en-US" dirty="0" smtClean="0"/>
              <a:t>smart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271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Vagrind’s</a:t>
            </a:r>
            <a:r>
              <a:rPr lang="en-US" dirty="0" smtClean="0"/>
              <a:t> </a:t>
            </a:r>
            <a:r>
              <a:rPr lang="en-US" dirty="0" err="1" smtClean="0"/>
              <a:t>callgrind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in </a:t>
            </a:r>
            <a:r>
              <a:rPr lang="en-US" dirty="0" err="1" smtClean="0"/>
              <a:t>userland</a:t>
            </a:r>
            <a:endParaRPr lang="en-US" dirty="0"/>
          </a:p>
          <a:p>
            <a:r>
              <a:rPr lang="en-US" dirty="0" smtClean="0"/>
              <a:t>Requires no code changes</a:t>
            </a:r>
          </a:p>
          <a:p>
            <a:r>
              <a:rPr lang="en-US" dirty="0" smtClean="0"/>
              <a:t>Really slows down your application</a:t>
            </a:r>
          </a:p>
          <a:p>
            <a:r>
              <a:rPr lang="en-US" dirty="0" smtClean="0"/>
              <a:t>Lots of detail since it is not sampling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604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allgrind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en-US" dirty="0" err="1" smtClean="0"/>
              <a:t>callgrind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 err="1" smtClean="0"/>
              <a:t>ab</a:t>
            </a:r>
            <a:r>
              <a:rPr lang="en-US" dirty="0" smtClean="0"/>
              <a:t> (Apache Bench)</a:t>
            </a:r>
          </a:p>
          <a:p>
            <a:r>
              <a:rPr lang="en-US" dirty="0" smtClean="0"/>
              <a:t>1.6K </a:t>
            </a:r>
            <a:r>
              <a:rPr lang="en-US" dirty="0" err="1" smtClean="0"/>
              <a:t>rps</a:t>
            </a:r>
            <a:r>
              <a:rPr lang="en-US" dirty="0" smtClean="0"/>
              <a:t> with profiler, 32K </a:t>
            </a:r>
            <a:r>
              <a:rPr lang="en-US" dirty="0" err="1" smtClean="0"/>
              <a:t>rps</a:t>
            </a:r>
            <a:r>
              <a:rPr lang="en-US" dirty="0" smtClean="0"/>
              <a:t> without - 95% slower</a:t>
            </a:r>
          </a:p>
        </p:txBody>
      </p:sp>
      <p:pic>
        <p:nvPicPr>
          <p:cNvPr id="7" name="Content Placeholder 3" descr="callgrind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0073" b="-230073"/>
          <a:stretch>
            <a:fillRect/>
          </a:stretch>
        </p:blipFill>
        <p:spPr>
          <a:xfrm>
            <a:off x="609600" y="2038074"/>
            <a:ext cx="8229600" cy="37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7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callgrind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6" name="Content Placeholder 5" descr="callgrind_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9" b="-14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055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callgrind</a:t>
            </a:r>
            <a:r>
              <a:rPr lang="en-US" dirty="0" smtClean="0"/>
              <a:t> Example - </a:t>
            </a:r>
            <a:r>
              <a:rPr lang="en-US" dirty="0" err="1" smtClean="0"/>
              <a:t>kcachegrind</a:t>
            </a:r>
            <a:endParaRPr lang="en-US" dirty="0"/>
          </a:p>
        </p:txBody>
      </p:sp>
      <p:pic>
        <p:nvPicPr>
          <p:cNvPr id="4" name="Content Placeholder 3" descr="callgrind_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" b="1924"/>
          <a:stretch>
            <a:fillRect/>
          </a:stretch>
        </p:blipFill>
        <p:spPr>
          <a:xfrm>
            <a:off x="0" y="1333500"/>
            <a:ext cx="9144000" cy="4381500"/>
          </a:xfrm>
        </p:spPr>
      </p:pic>
    </p:spTree>
    <p:extLst>
      <p:ext uri="{BB962C8B-B14F-4D97-AF65-F5344CB8AC3E}">
        <p14:creationId xmlns:p14="http://schemas.microsoft.com/office/powerpoint/2010/main" val="5264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 your </a:t>
            </a:r>
            <a:r>
              <a:rPr lang="en-US" b="1" dirty="0" smtClean="0"/>
              <a:t>workload</a:t>
            </a:r>
          </a:p>
          <a:p>
            <a:r>
              <a:rPr lang="en-US" dirty="0" smtClean="0"/>
              <a:t>Find your bottleneck</a:t>
            </a:r>
          </a:p>
          <a:p>
            <a:r>
              <a:rPr lang="en-US" dirty="0" smtClean="0"/>
              <a:t>Profile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7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Ways to Improve </a:t>
            </a:r>
            <a:r>
              <a:rPr lang="en-US" dirty="0"/>
              <a:t>P</a:t>
            </a:r>
            <a:r>
              <a:rPr lang="en-US" dirty="0" smtClean="0"/>
              <a:t>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Caching</a:t>
            </a:r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on't do the same work twice</a:t>
            </a:r>
          </a:p>
          <a:p>
            <a:r>
              <a:rPr lang="en-US" dirty="0" smtClean="0"/>
              <a:t>Choose the correct algorithms and data structures</a:t>
            </a:r>
            <a:endParaRPr lang="en-US" dirty="0"/>
          </a:p>
          <a:p>
            <a:pPr lvl="1"/>
            <a:r>
              <a:rPr lang="en-US" dirty="0" err="1" smtClean="0"/>
              <a:t>dqueue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list, hash </a:t>
            </a:r>
            <a:r>
              <a:rPr lang="en-US" dirty="0" err="1" smtClean="0"/>
              <a:t>vs</a:t>
            </a:r>
            <a:r>
              <a:rPr lang="en-US" dirty="0" smtClean="0"/>
              <a:t> trees, locks </a:t>
            </a:r>
            <a:r>
              <a:rPr lang="en-US" dirty="0" err="1" smtClean="0"/>
              <a:t>vs</a:t>
            </a:r>
            <a:r>
              <a:rPr lang="en-US" dirty="0" smtClean="0"/>
              <a:t> read/write locks, bloom filter</a:t>
            </a:r>
          </a:p>
          <a:p>
            <a:r>
              <a:rPr lang="en-US" dirty="0" smtClean="0"/>
              <a:t>Memory allocation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euse memory, stack </a:t>
            </a:r>
            <a:r>
              <a:rPr lang="en-US" dirty="0" err="1" smtClean="0"/>
              <a:t>vs</a:t>
            </a:r>
            <a:r>
              <a:rPr lang="en-US" dirty="0" smtClean="0"/>
              <a:t> heap, </a:t>
            </a:r>
            <a:r>
              <a:rPr lang="en-US" dirty="0" err="1" smtClean="0"/>
              <a:t>tcmalloc</a:t>
            </a:r>
            <a:endParaRPr lang="en-US" dirty="0" smtClean="0"/>
          </a:p>
          <a:p>
            <a:r>
              <a:rPr lang="en-US" dirty="0" smtClean="0"/>
              <a:t>Make fewer system calls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arger writes and reads</a:t>
            </a:r>
          </a:p>
          <a:p>
            <a:r>
              <a:rPr lang="en-US" dirty="0"/>
              <a:t>F</a:t>
            </a:r>
            <a:r>
              <a:rPr lang="en-US" dirty="0" smtClean="0"/>
              <a:t>aster hardware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onded NICs, SSDs or RAID, CPU more cores</a:t>
            </a:r>
          </a:p>
        </p:txBody>
      </p:sp>
    </p:spTree>
    <p:extLst>
      <p:ext uri="{BB962C8B-B14F-4D97-AF65-F5344CB8AC3E}">
        <p14:creationId xmlns:p14="http://schemas.microsoft.com/office/powerpoint/2010/main" val="397641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Email: </a:t>
            </a:r>
            <a:r>
              <a:rPr lang="en-US" dirty="0" err="1" smtClean="0"/>
              <a:t>bcall@apache.org</a:t>
            </a:r>
            <a:endParaRPr lang="en-US" dirty="0" smtClean="0"/>
          </a:p>
          <a:p>
            <a:r>
              <a:rPr lang="en-US" dirty="0" smtClean="0"/>
              <a:t>How to profile ATS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://cwiki.apache.org/TS/</a:t>
            </a:r>
            <a:r>
              <a:rPr lang="en-US" dirty="0" smtClean="0">
                <a:hlinkClick r:id="rId2"/>
              </a:rPr>
              <a:t>profiling.html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1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dstat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2"/>
              </a:rPr>
              <a:t>http://dag.wieers.com/home-made/dstat/</a:t>
            </a:r>
            <a:endParaRPr lang="en-US" dirty="0"/>
          </a:p>
          <a:p>
            <a:r>
              <a:rPr lang="en-US" dirty="0" err="1"/>
              <a:t>htop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http://htop.sourceforge.net/</a:t>
            </a:r>
            <a:endParaRPr lang="en-US" dirty="0"/>
          </a:p>
          <a:p>
            <a:r>
              <a:rPr lang="en-US" dirty="0" err="1"/>
              <a:t>oprofile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http://oprofile.sourceforge.net/news/</a:t>
            </a:r>
            <a:endParaRPr lang="en-US" dirty="0"/>
          </a:p>
          <a:p>
            <a:r>
              <a:rPr lang="en-US" dirty="0" err="1"/>
              <a:t>google</a:t>
            </a:r>
            <a:r>
              <a:rPr lang="en-US" dirty="0"/>
              <a:t> profiler (part of the prof tools)</a:t>
            </a:r>
          </a:p>
          <a:p>
            <a:pPr lvl="1"/>
            <a:r>
              <a:rPr lang="en-US" dirty="0">
                <a:hlinkClick r:id="rId5"/>
              </a:rPr>
              <a:t>http://code.google.com/p/google-perftools/</a:t>
            </a:r>
            <a:endParaRPr lang="en-US" dirty="0"/>
          </a:p>
          <a:p>
            <a:r>
              <a:rPr lang="en-US" dirty="0" err="1"/>
              <a:t>callgrind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http://valgrind.org/docs/manual/cl-manual.html</a:t>
            </a:r>
            <a:endParaRPr lang="en-US" dirty="0"/>
          </a:p>
          <a:p>
            <a:r>
              <a:rPr lang="en-US" dirty="0" err="1"/>
              <a:t>kcachegrind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http://kcachegrind.sourceforge.net/html/</a:t>
            </a:r>
            <a:r>
              <a:rPr lang="en-US" dirty="0" smtClean="0">
                <a:hlinkClick r:id="rId7"/>
              </a:rPr>
              <a:t>Home.html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1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setup </a:t>
            </a:r>
            <a:r>
              <a:rPr lang="en-US" b="1" dirty="0" err="1"/>
              <a:t>httpd</a:t>
            </a:r>
            <a:r>
              <a:rPr lang="en-US" b="1" dirty="0"/>
              <a:t>/</a:t>
            </a:r>
            <a:r>
              <a:rPr lang="en-US" b="1" dirty="0" err="1"/>
              <a:t>ab</a:t>
            </a:r>
            <a:r>
              <a:rPr lang="en-US" b="1" dirty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cd ~/</a:t>
            </a:r>
            <a:r>
              <a:rPr lang="en-US" dirty="0" err="1"/>
              <a:t>tmp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 err="1"/>
              <a:t>wget</a:t>
            </a:r>
            <a:r>
              <a:rPr lang="en-US" dirty="0"/>
              <a:t> http://</a:t>
            </a:r>
            <a:r>
              <a:rPr lang="en-US" dirty="0" err="1"/>
              <a:t>mirror.candidhosting.com</a:t>
            </a:r>
            <a:r>
              <a:rPr lang="en-US" dirty="0"/>
              <a:t>/pub/apache//</a:t>
            </a:r>
            <a:r>
              <a:rPr lang="en-US" dirty="0" err="1"/>
              <a:t>httpd</a:t>
            </a:r>
            <a:r>
              <a:rPr lang="en-US" dirty="0"/>
              <a:t>/httpd-2.2.19.tar.bz2</a:t>
            </a:r>
          </a:p>
          <a:p>
            <a:pPr marL="0" indent="0">
              <a:buNone/>
            </a:pPr>
            <a:r>
              <a:rPr lang="en-US" dirty="0"/>
              <a:t>tar </a:t>
            </a:r>
            <a:r>
              <a:rPr lang="en-US" dirty="0" err="1"/>
              <a:t>xf</a:t>
            </a:r>
            <a:r>
              <a:rPr lang="en-US" dirty="0"/>
              <a:t> httpd-2.2.19.tar.bz2</a:t>
            </a:r>
          </a:p>
          <a:p>
            <a:pPr marL="0" indent="0">
              <a:buNone/>
            </a:pPr>
            <a:r>
              <a:rPr lang="en-US" dirty="0"/>
              <a:t>cd httpd-2.2.19</a:t>
            </a:r>
          </a:p>
          <a:p>
            <a:pPr marL="0" indent="0">
              <a:buNone/>
            </a:pPr>
            <a:r>
              <a:rPr lang="en-US" dirty="0"/>
              <a:t>./configure</a:t>
            </a:r>
          </a:p>
          <a:p>
            <a:pPr marL="0" indent="0">
              <a:buNone/>
            </a:pPr>
            <a:r>
              <a:rPr lang="en-US" dirty="0" err="1"/>
              <a:t>gmake</a:t>
            </a:r>
            <a:r>
              <a:rPr lang="en-US" dirty="0"/>
              <a:t> -j 8</a:t>
            </a:r>
          </a:p>
          <a:p>
            <a:pPr marL="0" indent="0">
              <a:buNone/>
            </a:pPr>
            <a:r>
              <a:rPr lang="en-US" dirty="0"/>
              <a:t>cd support</a:t>
            </a:r>
          </a:p>
        </p:txBody>
      </p:sp>
    </p:spTree>
    <p:extLst>
      <p:ext uri="{BB962C8B-B14F-4D97-AF65-F5344CB8AC3E}">
        <p14:creationId xmlns:p14="http://schemas.microsoft.com/office/powerpoint/2010/main" val="271086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 err="1"/>
              <a:t>oprofile</a:t>
            </a:r>
            <a:r>
              <a:rPr lang="en-US" b="1" dirty="0"/>
              <a:t> commands: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# at the start - only need to this once after reboot - because of watchdog timers</a:t>
            </a:r>
          </a:p>
          <a:p>
            <a:pPr marL="0" indent="0">
              <a:buNone/>
            </a:pP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opcontrol</a:t>
            </a:r>
            <a:r>
              <a:rPr lang="en-US" dirty="0"/>
              <a:t> --</a:t>
            </a:r>
            <a:r>
              <a:rPr lang="en-US" dirty="0" err="1"/>
              <a:t>deinit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sudo</a:t>
            </a:r>
            <a:r>
              <a:rPr lang="en-US" dirty="0"/>
              <a:t> bash -c 'echo 0 &gt; /</a:t>
            </a:r>
            <a:r>
              <a:rPr lang="en-US" dirty="0" err="1"/>
              <a:t>proc</a:t>
            </a:r>
            <a:r>
              <a:rPr lang="en-US" dirty="0"/>
              <a:t>/sys/kernel/</a:t>
            </a:r>
            <a:r>
              <a:rPr lang="en-US" dirty="0" err="1"/>
              <a:t>nmi_watchdog</a:t>
            </a:r>
            <a:r>
              <a:rPr lang="en-US" dirty="0"/>
              <a:t>'</a:t>
            </a:r>
          </a:p>
          <a:p>
            <a:pPr marL="0" indent="0">
              <a:buNone/>
            </a:pP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opcontrol</a:t>
            </a:r>
            <a:r>
              <a:rPr lang="en-US" dirty="0"/>
              <a:t> --no-</a:t>
            </a:r>
            <a:r>
              <a:rPr lang="en-US" dirty="0" err="1"/>
              <a:t>vmlinux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opcontrol</a:t>
            </a:r>
            <a:r>
              <a:rPr lang="en-US" dirty="0"/>
              <a:t> --start-daemon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opcontrol</a:t>
            </a:r>
            <a:r>
              <a:rPr lang="en-US" dirty="0"/>
              <a:t> --reset</a:t>
            </a:r>
          </a:p>
          <a:p>
            <a:pPr marL="0" indent="0">
              <a:buNone/>
            </a:pP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opcontrol</a:t>
            </a:r>
            <a:r>
              <a:rPr lang="en-US" dirty="0"/>
              <a:t> --status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# in another terminal run </a:t>
            </a:r>
            <a:r>
              <a:rPr lang="en-US" dirty="0" err="1"/>
              <a:t>ab</a:t>
            </a:r>
            <a:r>
              <a:rPr lang="en-US" dirty="0"/>
              <a:t> - needs to run for 60 seconds, increase -n if need be</a:t>
            </a:r>
          </a:p>
          <a:p>
            <a:pPr marL="0" indent="0">
              <a:buNone/>
            </a:pPr>
            <a:r>
              <a:rPr lang="en-US" dirty="0"/>
              <a:t>.libs/</a:t>
            </a:r>
            <a:r>
              <a:rPr lang="en-US" dirty="0" err="1"/>
              <a:t>ab</a:t>
            </a:r>
            <a:r>
              <a:rPr lang="en-US" dirty="0"/>
              <a:t> -k -n 2000000 -c 100 -X homer.bryancall.com:8080 http://</a:t>
            </a:r>
            <a:r>
              <a:rPr lang="en-US" dirty="0" err="1"/>
              <a:t>l.yimg.com</a:t>
            </a:r>
            <a:r>
              <a:rPr lang="en-US" dirty="0"/>
              <a:t>/a/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ww</a:t>
            </a:r>
            <a:r>
              <a:rPr lang="en-US" dirty="0"/>
              <a:t>/met/mod/ybang_22_111908.gif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opcontrol</a:t>
            </a:r>
            <a:r>
              <a:rPr lang="en-US" dirty="0"/>
              <a:t> -s; sleep 60; 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opcontrol</a:t>
            </a:r>
            <a:r>
              <a:rPr lang="en-US" dirty="0"/>
              <a:t> -t</a:t>
            </a:r>
          </a:p>
          <a:p>
            <a:pPr marL="0" indent="0">
              <a:buNone/>
            </a:pP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opcontrol</a:t>
            </a:r>
            <a:r>
              <a:rPr lang="en-US" dirty="0"/>
              <a:t> --dump</a:t>
            </a:r>
          </a:p>
          <a:p>
            <a:pPr marL="0" indent="0">
              <a:buNone/>
            </a:pP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opreport</a:t>
            </a:r>
            <a:r>
              <a:rPr lang="en-US" dirty="0"/>
              <a:t> --symbols .libs/</a:t>
            </a:r>
            <a:r>
              <a:rPr lang="en-US" dirty="0" err="1"/>
              <a:t>ab</a:t>
            </a:r>
            <a:r>
              <a:rPr lang="en-US" dirty="0"/>
              <a:t> 2&gt;/</a:t>
            </a:r>
            <a:r>
              <a:rPr lang="en-US" dirty="0" err="1"/>
              <a:t>dev</a:t>
            </a:r>
            <a:r>
              <a:rPr lang="en-US" dirty="0"/>
              <a:t>/null</a:t>
            </a:r>
          </a:p>
          <a:p>
            <a:pPr marL="0" indent="0">
              <a:buNone/>
            </a:pP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opreport</a:t>
            </a:r>
            <a:r>
              <a:rPr lang="en-US" dirty="0"/>
              <a:t> -cg 2&gt;/</a:t>
            </a:r>
            <a:r>
              <a:rPr lang="en-US" dirty="0" err="1"/>
              <a:t>dev</a:t>
            </a:r>
            <a:r>
              <a:rPr lang="en-US" dirty="0"/>
              <a:t>/null | head -50</a:t>
            </a:r>
          </a:p>
        </p:txBody>
      </p:sp>
    </p:spTree>
    <p:extLst>
      <p:ext uri="{BB962C8B-B14F-4D97-AF65-F5344CB8AC3E}">
        <p14:creationId xmlns:p14="http://schemas.microsoft.com/office/powerpoint/2010/main" val="412048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80/20 rule</a:t>
            </a:r>
          </a:p>
          <a:p>
            <a:pPr lvl="1"/>
            <a:r>
              <a:rPr lang="en-US" dirty="0" smtClean="0"/>
              <a:t>80% of the runtime using only 20% of the code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 people say 90/10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1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/>
              <a:t>google</a:t>
            </a:r>
            <a:r>
              <a:rPr lang="en-US" b="1" dirty="0"/>
              <a:t> profiler commands: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export CPUPROFILE=/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mybin.prof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LD_PRELOAD="/</a:t>
            </a:r>
            <a:r>
              <a:rPr lang="en-US" dirty="0" err="1"/>
              <a:t>usr</a:t>
            </a:r>
            <a:r>
              <a:rPr lang="en-US" dirty="0"/>
              <a:t>/lib64/</a:t>
            </a:r>
            <a:r>
              <a:rPr lang="en-US" dirty="0" err="1"/>
              <a:t>libprofiler.so</a:t>
            </a:r>
            <a:r>
              <a:rPr lang="en-US" dirty="0"/>
              <a:t>" .libs/</a:t>
            </a:r>
            <a:r>
              <a:rPr lang="en-US" dirty="0" err="1"/>
              <a:t>ab</a:t>
            </a:r>
            <a:r>
              <a:rPr lang="en-US" dirty="0"/>
              <a:t> -k -n 2000000 -c 100 -X homer.bryancall.com:8080 http://</a:t>
            </a:r>
            <a:r>
              <a:rPr lang="en-US" dirty="0" err="1"/>
              <a:t>l.yimg.com</a:t>
            </a:r>
            <a:r>
              <a:rPr lang="en-US" dirty="0"/>
              <a:t>/a/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ww</a:t>
            </a:r>
            <a:r>
              <a:rPr lang="en-US" dirty="0"/>
              <a:t>/met/mod/ybang_22_111908.gif</a:t>
            </a:r>
          </a:p>
          <a:p>
            <a:pPr marL="0" indent="0">
              <a:buNone/>
            </a:pPr>
            <a:r>
              <a:rPr lang="en-US" dirty="0" err="1"/>
              <a:t>pprof</a:t>
            </a:r>
            <a:r>
              <a:rPr lang="en-US" dirty="0"/>
              <a:t> --text .libs/</a:t>
            </a:r>
            <a:r>
              <a:rPr lang="en-US" dirty="0" err="1"/>
              <a:t>ab</a:t>
            </a:r>
            <a:r>
              <a:rPr lang="en-US" dirty="0"/>
              <a:t>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mybin.prof</a:t>
            </a:r>
            <a:r>
              <a:rPr lang="en-US" dirty="0"/>
              <a:t> | head</a:t>
            </a:r>
          </a:p>
          <a:p>
            <a:pPr marL="0" indent="0">
              <a:buNone/>
            </a:pPr>
            <a:r>
              <a:rPr lang="en-US" dirty="0" err="1"/>
              <a:t>pprof</a:t>
            </a:r>
            <a:r>
              <a:rPr lang="en-US" dirty="0"/>
              <a:t> --</a:t>
            </a:r>
            <a:r>
              <a:rPr lang="en-US" dirty="0" err="1"/>
              <a:t>pdf</a:t>
            </a:r>
            <a:r>
              <a:rPr lang="en-US" dirty="0"/>
              <a:t> .libs/</a:t>
            </a:r>
            <a:r>
              <a:rPr lang="en-US" dirty="0" err="1"/>
              <a:t>ab</a:t>
            </a:r>
            <a:r>
              <a:rPr lang="en-US" dirty="0"/>
              <a:t>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mybin.prof</a:t>
            </a:r>
            <a:r>
              <a:rPr lang="en-US" dirty="0"/>
              <a:t> &gt; ~/Desktop/</a:t>
            </a:r>
            <a:r>
              <a:rPr lang="en-US" dirty="0" err="1"/>
              <a:t>ab.pdf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2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/>
              <a:t>callgrind</a:t>
            </a:r>
            <a:r>
              <a:rPr lang="en-US" b="1" dirty="0"/>
              <a:t> commands: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rm</a:t>
            </a:r>
            <a:r>
              <a:rPr lang="en-US" dirty="0"/>
              <a:t> -f </a:t>
            </a:r>
            <a:r>
              <a:rPr lang="en-US" dirty="0" err="1"/>
              <a:t>callgrind.out</a:t>
            </a:r>
            <a:r>
              <a:rPr lang="en-US" dirty="0"/>
              <a:t>.*  # clean up anything there</a:t>
            </a:r>
          </a:p>
          <a:p>
            <a:pPr marL="0" indent="0">
              <a:buNone/>
            </a:pPr>
            <a:r>
              <a:rPr lang="en-US" dirty="0" err="1"/>
              <a:t>valgrind</a:t>
            </a:r>
            <a:r>
              <a:rPr lang="en-US" dirty="0"/>
              <a:t> --tool=</a:t>
            </a:r>
            <a:r>
              <a:rPr lang="en-US" dirty="0" err="1"/>
              <a:t>callgrind</a:t>
            </a:r>
            <a:r>
              <a:rPr lang="en-US" dirty="0"/>
              <a:t> .libs/</a:t>
            </a:r>
            <a:r>
              <a:rPr lang="en-US" dirty="0" err="1"/>
              <a:t>ab</a:t>
            </a:r>
            <a:r>
              <a:rPr lang="en-US" dirty="0"/>
              <a:t> -k -n 100000 -c 100 -X homer.bryancall.com:8080 http://</a:t>
            </a:r>
            <a:r>
              <a:rPr lang="en-US" dirty="0" err="1"/>
              <a:t>l.yimg.com</a:t>
            </a:r>
            <a:r>
              <a:rPr lang="en-US" dirty="0"/>
              <a:t>/a/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ww</a:t>
            </a:r>
            <a:r>
              <a:rPr lang="en-US" dirty="0"/>
              <a:t>/met/mod/ybang_22_111908.gif</a:t>
            </a:r>
          </a:p>
          <a:p>
            <a:pPr marL="0" indent="0">
              <a:buNone/>
            </a:pPr>
            <a:r>
              <a:rPr lang="en-US" dirty="0" err="1"/>
              <a:t>callgrind_annotate</a:t>
            </a:r>
            <a:r>
              <a:rPr lang="en-US" dirty="0"/>
              <a:t> --tree=caller </a:t>
            </a:r>
            <a:r>
              <a:rPr lang="en-US" dirty="0" err="1"/>
              <a:t>callgrind.out</a:t>
            </a:r>
            <a:r>
              <a:rPr lang="en-US" dirty="0"/>
              <a:t>.*</a:t>
            </a:r>
          </a:p>
          <a:p>
            <a:pPr marL="0" indent="0">
              <a:buNone/>
            </a:pPr>
            <a:r>
              <a:rPr lang="en-US" dirty="0" err="1"/>
              <a:t>kcachegrind</a:t>
            </a:r>
            <a:r>
              <a:rPr lang="en-US" dirty="0"/>
              <a:t> </a:t>
            </a:r>
            <a:r>
              <a:rPr lang="en-US" dirty="0" err="1"/>
              <a:t>callgrind.out</a:t>
            </a:r>
            <a:r>
              <a:rPr lang="en-US" dirty="0"/>
              <a:t>.*</a:t>
            </a:r>
          </a:p>
        </p:txBody>
      </p:sp>
    </p:spTree>
    <p:extLst>
      <p:ext uri="{BB962C8B-B14F-4D97-AF65-F5344CB8AC3E}">
        <p14:creationId xmlns:p14="http://schemas.microsoft.com/office/powerpoint/2010/main" val="143131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 problems with --separate=lib or --separate=thread not changing output on Fedora Core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Profiling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Pre-optimization, waist of time</a:t>
            </a:r>
          </a:p>
          <a:p>
            <a:pPr lvl="1"/>
            <a:r>
              <a:rPr lang="en-US" dirty="0" smtClean="0"/>
              <a:t>Optimizing the 80% of the code that only runs 20% of the time</a:t>
            </a:r>
            <a:endParaRPr lang="en-US" dirty="0"/>
          </a:p>
          <a:p>
            <a:pPr lvl="1"/>
            <a:r>
              <a:rPr lang="en-US" dirty="0" smtClean="0"/>
              <a:t>Don’t fully understand the architecture or workload</a:t>
            </a:r>
          </a:p>
          <a:p>
            <a:r>
              <a:rPr lang="en-US" dirty="0"/>
              <a:t>Over optimize </a:t>
            </a:r>
            <a:r>
              <a:rPr lang="en-US" dirty="0" smtClean="0"/>
              <a:t>code</a:t>
            </a:r>
            <a:endParaRPr lang="en-US" dirty="0"/>
          </a:p>
          <a:p>
            <a:pPr lvl="1"/>
            <a:r>
              <a:rPr lang="en-US" dirty="0"/>
              <a:t>Can overcomplicate </a:t>
            </a:r>
            <a:r>
              <a:rPr lang="en-US" dirty="0" smtClean="0"/>
              <a:t>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Bottlenecks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CPU</a:t>
            </a:r>
          </a:p>
          <a:p>
            <a:r>
              <a:rPr lang="en-US" dirty="0"/>
              <a:t>D</a:t>
            </a:r>
            <a:r>
              <a:rPr lang="en-US" dirty="0" smtClean="0"/>
              <a:t>isk</a:t>
            </a:r>
          </a:p>
          <a:p>
            <a:r>
              <a:rPr lang="en-US" dirty="0"/>
              <a:t>N</a:t>
            </a:r>
            <a:r>
              <a:rPr lang="en-US" dirty="0" smtClean="0"/>
              <a:t>etwork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Lock contention</a:t>
            </a:r>
          </a:p>
          <a:p>
            <a:r>
              <a:rPr lang="en-US" dirty="0" smtClean="0"/>
              <a:t>External resources</a:t>
            </a:r>
          </a:p>
          <a:p>
            <a:pPr lvl="1"/>
            <a:r>
              <a:rPr lang="en-US" dirty="0" smtClean="0"/>
              <a:t>Databases, web service, etc..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8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Command-line </a:t>
            </a:r>
            <a:r>
              <a:rPr lang="en-US" dirty="0"/>
              <a:t>T</a:t>
            </a:r>
            <a:r>
              <a:rPr lang="en-US" dirty="0" smtClean="0"/>
              <a:t>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top, </a:t>
            </a:r>
            <a:r>
              <a:rPr lang="en-US" dirty="0" err="1" smtClean="0"/>
              <a:t>htop</a:t>
            </a:r>
            <a:r>
              <a:rPr lang="en-US" dirty="0" smtClean="0"/>
              <a:t> (great for threaded apps)</a:t>
            </a:r>
          </a:p>
          <a:p>
            <a:r>
              <a:rPr lang="en-US" dirty="0" err="1" smtClean="0"/>
              <a:t>vmstat</a:t>
            </a:r>
            <a:r>
              <a:rPr lang="en-US" dirty="0" smtClean="0"/>
              <a:t>, </a:t>
            </a:r>
            <a:r>
              <a:rPr lang="en-US" dirty="0" err="1" smtClean="0"/>
              <a:t>dstat</a:t>
            </a:r>
            <a:endParaRPr lang="en-US" dirty="0" smtClean="0"/>
          </a:p>
          <a:p>
            <a:r>
              <a:rPr lang="en-US" dirty="0" err="1"/>
              <a:t>s</a:t>
            </a:r>
            <a:r>
              <a:rPr lang="en-US" dirty="0" err="1" smtClean="0"/>
              <a:t>trace</a:t>
            </a:r>
            <a:endParaRPr lang="en-US" dirty="0" smtClean="0"/>
          </a:p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7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</a:t>
            </a:r>
            <a:r>
              <a:rPr lang="en-US" dirty="0" err="1" smtClean="0"/>
              <a:t>top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core server</a:t>
            </a:r>
            <a:endParaRPr lang="en-US" dirty="0"/>
          </a:p>
        </p:txBody>
      </p:sp>
      <p:pic>
        <p:nvPicPr>
          <p:cNvPr id="11" name="Content Placeholder 8" descr="htop_4_co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84" b="-7884"/>
          <a:stretch>
            <a:fillRect/>
          </a:stretch>
        </p:blipFill>
        <p:spPr>
          <a:xfrm>
            <a:off x="457200" y="1777712"/>
            <a:ext cx="8229600" cy="37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5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</a:t>
            </a:r>
            <a:r>
              <a:rPr lang="en-US" dirty="0" err="1" smtClean="0"/>
              <a:t>top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 “core” – 12 core with hyper-threading</a:t>
            </a:r>
            <a:endParaRPr lang="en-US" dirty="0"/>
          </a:p>
        </p:txBody>
      </p:sp>
      <p:pic>
        <p:nvPicPr>
          <p:cNvPr id="6" name="Content Placeholder 3" descr="htop_24_co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97" r="-38697"/>
          <a:stretch>
            <a:fillRect/>
          </a:stretch>
        </p:blipFill>
        <p:spPr>
          <a:xfrm>
            <a:off x="457200" y="1943364"/>
            <a:ext cx="8229600" cy="37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5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4082</TotalTime>
  <Words>1354</Words>
  <Application>Microsoft Macintosh PowerPoint</Application>
  <PresentationFormat>On-screen Show (16:10)</PresentationFormat>
  <Paragraphs>209</Paragraphs>
  <Slides>42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Profiling and Detecting Bottlenecks in Software</vt:lpstr>
      <vt:lpstr>Overview</vt:lpstr>
      <vt:lpstr>Why profile your code?</vt:lpstr>
      <vt:lpstr>Rule of thumb</vt:lpstr>
      <vt:lpstr>Profiling pitfalls</vt:lpstr>
      <vt:lpstr>Types of Bottlenecks</vt:lpstr>
      <vt:lpstr>Basic Command-line Tools</vt:lpstr>
      <vt:lpstr>htop Example</vt:lpstr>
      <vt:lpstr>htop Example</vt:lpstr>
      <vt:lpstr>dstat Example – CPU bottleneck</vt:lpstr>
      <vt:lpstr>Understand Your Workload</vt:lpstr>
      <vt:lpstr>dstat Example – Network bottleneck</vt:lpstr>
      <vt:lpstr>dstat Example – Disk bottleneck</vt:lpstr>
      <vt:lpstr>dstat Example - syscall issue</vt:lpstr>
      <vt:lpstr>strace Example</vt:lpstr>
      <vt:lpstr>What is a Profiler?</vt:lpstr>
      <vt:lpstr>Types of Profilers</vt:lpstr>
      <vt:lpstr>Types of Profilers</vt:lpstr>
      <vt:lpstr>Oprofile</vt:lpstr>
      <vt:lpstr>Oprofile Example</vt:lpstr>
      <vt:lpstr>Oprofile Example</vt:lpstr>
      <vt:lpstr>Oprofile Example</vt:lpstr>
      <vt:lpstr>Oprofile Example</vt:lpstr>
      <vt:lpstr>Google profiler</vt:lpstr>
      <vt:lpstr>Google Profiler Example</vt:lpstr>
      <vt:lpstr>Google Profiler Example</vt:lpstr>
      <vt:lpstr>Google Profiler Example</vt:lpstr>
      <vt:lpstr>Google Profiler Example</vt:lpstr>
      <vt:lpstr>Google Profiler Example</vt:lpstr>
      <vt:lpstr>Vagrind’s callgrind</vt:lpstr>
      <vt:lpstr>callgrind Example</vt:lpstr>
      <vt:lpstr>callgrind Example</vt:lpstr>
      <vt:lpstr>callgrind Example - kcachegrind</vt:lpstr>
      <vt:lpstr>Recap</vt:lpstr>
      <vt:lpstr>Ways to Improve Performance</vt:lpstr>
      <vt:lpstr>References</vt:lpstr>
      <vt:lpstr>Links to Software</vt:lpstr>
      <vt:lpstr>Appendix</vt:lpstr>
      <vt:lpstr>Appendix</vt:lpstr>
      <vt:lpstr>Appendix</vt:lpstr>
      <vt:lpstr>Appendix</vt:lpstr>
      <vt:lpstr>Notes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Profiling and Detecting Bottlenecks in Software</dc:title>
  <dc:creator>Bryan Call</dc:creator>
  <cp:lastModifiedBy>Bryan Call</cp:lastModifiedBy>
  <cp:revision>146</cp:revision>
  <dcterms:created xsi:type="dcterms:W3CDTF">2011-07-17T16:39:00Z</dcterms:created>
  <dcterms:modified xsi:type="dcterms:W3CDTF">2011-07-26T04:02:17Z</dcterms:modified>
</cp:coreProperties>
</file>